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361" r:id="rId3"/>
    <p:sldId id="360" r:id="rId4"/>
    <p:sldId id="288" r:id="rId5"/>
    <p:sldId id="289" r:id="rId6"/>
    <p:sldId id="290" r:id="rId7"/>
    <p:sldId id="291" r:id="rId8"/>
  </p:sldIdLst>
  <p:sldSz cx="9144000" cy="6858000" type="screen4x3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74"/>
  </p:normalViewPr>
  <p:slideViewPr>
    <p:cSldViewPr>
      <p:cViewPr varScale="1">
        <p:scale>
          <a:sx n="86" d="100"/>
          <a:sy n="86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1AA46-4A76-4AA0-81F8-42DE9F267B55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EF7E8-5863-4D9D-B669-EC4562CEB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243886" cy="142876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11200" b="1" i="1" dirty="0" smtClean="0"/>
              <a:t>Педагогический совет </a:t>
            </a:r>
          </a:p>
          <a:p>
            <a:pPr algn="ctr"/>
            <a:r>
              <a:rPr lang="ru-RU" sz="11200" b="1" i="1" dirty="0" smtClean="0"/>
              <a:t>«Формирование </a:t>
            </a:r>
            <a:r>
              <a:rPr lang="ru-RU" sz="11200" b="1" i="1" dirty="0"/>
              <a:t>функциональной </a:t>
            </a:r>
            <a:r>
              <a:rPr lang="ru-RU" sz="11200" b="1" i="1" dirty="0" smtClean="0"/>
              <a:t>грамотности».</a:t>
            </a:r>
          </a:p>
          <a:p>
            <a:pPr algn="ctr"/>
            <a:r>
              <a:rPr lang="ru-RU" sz="11200" b="1" i="1" dirty="0" smtClean="0"/>
              <a:t>28.10.2021 г.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dirty="0"/>
          </a:p>
        </p:txBody>
      </p:sp>
      <p:pic>
        <p:nvPicPr>
          <p:cNvPr id="25602" name="Picture 2" descr="C:\Users\АДМИН\Desktop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786190"/>
            <a:ext cx="4290469" cy="28575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Программа педагогического совета: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50720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10.00 -10.30 – </a:t>
            </a:r>
            <a:r>
              <a:rPr lang="ru-RU" dirty="0" smtClean="0"/>
              <a:t>Итоги 1 четверти, проблемы, пути их решения (Борисова Н. А., заместитель директора по УВР);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10.30 – 11.00 - </a:t>
            </a:r>
            <a:r>
              <a:rPr lang="ru-RU" dirty="0"/>
              <a:t>Доклад  «Формирование функциональной грамотности обучающихся » (Борисова Н.А., заместитель директора по УВР);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11.00-11.20 –-</a:t>
            </a:r>
            <a:r>
              <a:rPr lang="ru-RU" dirty="0"/>
              <a:t> Доклад – презентация  «Формирование функциональной грамотности младшего школьника» (Осипова И. А., учитель начальных классов);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11.20 – 11.40- </a:t>
            </a:r>
            <a:r>
              <a:rPr lang="ru-RU" dirty="0"/>
              <a:t>Доклад-презентация «Формирование функциональной грамотности на уроках иностранного языка» (Сидорова Е.Ю., председатель МО учителей иностранных языков, учитель английского языка);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11.40-12.00 –</a:t>
            </a:r>
            <a:r>
              <a:rPr lang="ru-RU" dirty="0"/>
              <a:t> подведение итогов педагогического совета (директор лицея </a:t>
            </a:r>
            <a:r>
              <a:rPr lang="ru-RU" dirty="0" err="1"/>
              <a:t>Горбунцов</a:t>
            </a:r>
            <a:r>
              <a:rPr lang="ru-RU" dirty="0"/>
              <a:t> А.А., кандидат исторических наук);</a:t>
            </a:r>
          </a:p>
          <a:p>
            <a:pPr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BE588D-2074-DC45-9241-A8C67A298FCF}"/>
              </a:ext>
            </a:extLst>
          </p:cNvPr>
          <p:cNvSpPr txBox="1"/>
          <p:nvPr/>
        </p:nvSpPr>
        <p:spPr>
          <a:xfrm>
            <a:off x="2339752" y="404664"/>
            <a:ext cx="4686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Нормативные документы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403AD5-7DBE-AB48-8449-1E1E73916660}"/>
              </a:ext>
            </a:extLst>
          </p:cNvPr>
          <p:cNvSpPr txBox="1"/>
          <p:nvPr/>
        </p:nvSpPr>
        <p:spPr>
          <a:xfrm>
            <a:off x="142844" y="1142984"/>
            <a:ext cx="91656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Указ президента РФ от 07.05.2018 г. : « Правительству РФ поручено обеспечить </a:t>
            </a:r>
          </a:p>
          <a:p>
            <a:r>
              <a:rPr lang="ru-RU" dirty="0"/>
              <a:t>глобальную конкурентоспособность российского образования»</a:t>
            </a:r>
          </a:p>
          <a:p>
            <a:endParaRPr lang="ru-RU" dirty="0"/>
          </a:p>
          <a:p>
            <a:r>
              <a:rPr lang="ru-RU" dirty="0"/>
              <a:t>Государственная программа РФ «Развитие образования на 2018-2025 гг.» </a:t>
            </a:r>
          </a:p>
          <a:p>
            <a:r>
              <a:rPr lang="ru-RU" dirty="0"/>
              <a:t>от 26.12.2007 г. Цель программы – качество образования, которое характеризуется</a:t>
            </a:r>
          </a:p>
          <a:p>
            <a:r>
              <a:rPr lang="ru-RU" dirty="0"/>
              <a:t> сохранением лидирующих позиций РФ в международном исследовании качества </a:t>
            </a:r>
          </a:p>
          <a:p>
            <a:r>
              <a:rPr lang="ru-RU" dirty="0"/>
              <a:t>чтения и понимания текстов (</a:t>
            </a:r>
            <a:r>
              <a:rPr lang="en-US" dirty="0"/>
              <a:t>PIRLS)</a:t>
            </a:r>
            <a:r>
              <a:rPr lang="ru-RU" dirty="0"/>
              <a:t>, в международном исследовании качества</a:t>
            </a:r>
          </a:p>
          <a:p>
            <a:r>
              <a:rPr lang="ru-RU" dirty="0"/>
              <a:t>математического и естественнонаучного образования </a:t>
            </a:r>
            <a:r>
              <a:rPr lang="en-US" dirty="0"/>
              <a:t>(TIMS)</a:t>
            </a:r>
            <a:r>
              <a:rPr lang="ru-RU" dirty="0"/>
              <a:t>, повышение позиций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международной программе по оценке образовательных достижений учащихся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en-US" dirty="0" smtClean="0"/>
              <a:t>PISA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ru-RU" dirty="0"/>
              <a:t>Национальный проект »Образование» ставит цель – вхождение РФ в число десяти</a:t>
            </a:r>
          </a:p>
          <a:p>
            <a:r>
              <a:rPr lang="ru-RU" dirty="0"/>
              <a:t> ведущих стран мира по качеству общего образования.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97C7B4-EE74-2D47-9A93-28084AECAE0F}"/>
              </a:ext>
            </a:extLst>
          </p:cNvPr>
          <p:cNvSpPr txBox="1"/>
          <p:nvPr/>
        </p:nvSpPr>
        <p:spPr>
          <a:xfrm>
            <a:off x="971600" y="693158"/>
            <a:ext cx="81443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Функциональная грамотность </a:t>
            </a:r>
            <a:r>
              <a:rPr lang="ru-RU" dirty="0"/>
              <a:t>(по Виноградовой Н. Ф.) – это базовое </a:t>
            </a:r>
          </a:p>
          <a:p>
            <a:r>
              <a:rPr lang="ru-RU" dirty="0"/>
              <a:t>образование личности, ребенок должен обладать:</a:t>
            </a:r>
          </a:p>
          <a:p>
            <a:r>
              <a:rPr lang="ru-RU" dirty="0"/>
              <a:t>-готовностью успешно взаимодействовать с изменяющимся миром;</a:t>
            </a:r>
          </a:p>
          <a:p>
            <a:r>
              <a:rPr lang="ru-RU" dirty="0"/>
              <a:t>-возможностью решать различные (в </a:t>
            </a:r>
            <a:r>
              <a:rPr lang="ru-RU" dirty="0" err="1"/>
              <a:t>т.ч</a:t>
            </a:r>
            <a:r>
              <a:rPr lang="ru-RU" dirty="0"/>
              <a:t>. нестандартные)задачи; </a:t>
            </a:r>
          </a:p>
          <a:p>
            <a:r>
              <a:rPr lang="ru-RU" dirty="0"/>
              <a:t>-способностью строить социальные отношения;</a:t>
            </a:r>
          </a:p>
          <a:p>
            <a:r>
              <a:rPr lang="ru-RU" dirty="0"/>
              <a:t>-совокупностью рефлексивных умений, обеспечивающих оценку своей</a:t>
            </a:r>
          </a:p>
          <a:p>
            <a:r>
              <a:rPr lang="ru-RU" dirty="0"/>
              <a:t> собственной грамотности, стремление к самообразованию.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u="sng" dirty="0"/>
              <a:t>Функциональная грамотность </a:t>
            </a:r>
            <a:r>
              <a:rPr lang="ru-RU" dirty="0"/>
              <a:t>(по Леонтьеву А. А.):функционально </a:t>
            </a:r>
            <a:endParaRPr lang="ru-RU" dirty="0" smtClean="0"/>
          </a:p>
          <a:p>
            <a:r>
              <a:rPr lang="ru-RU" dirty="0" smtClean="0"/>
              <a:t>грамотный </a:t>
            </a:r>
            <a:endParaRPr lang="ru-RU" dirty="0"/>
          </a:p>
          <a:p>
            <a:r>
              <a:rPr lang="ru-RU" dirty="0"/>
              <a:t>человек – это человек, который способен использовать все постоянно </a:t>
            </a:r>
          </a:p>
          <a:p>
            <a:r>
              <a:rPr lang="ru-RU" dirty="0"/>
              <a:t>приобретаемые в течение жизни знания, умения и навыки для решения </a:t>
            </a:r>
          </a:p>
          <a:p>
            <a:r>
              <a:rPr lang="ru-RU" dirty="0"/>
              <a:t>максимально широкого диапазона жизненных задач в различных сферах </a:t>
            </a:r>
          </a:p>
          <a:p>
            <a:r>
              <a:rPr lang="ru-RU" dirty="0"/>
              <a:t>человеческой деятельности, общения и социальных отношений.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8682EE-DAC9-AA45-A2CE-3A9FFCF267E1}"/>
              </a:ext>
            </a:extLst>
          </p:cNvPr>
          <p:cNvSpPr txBox="1"/>
          <p:nvPr/>
        </p:nvSpPr>
        <p:spPr>
          <a:xfrm>
            <a:off x="2339752" y="391180"/>
            <a:ext cx="479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Функциональная грамотность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48C14214-4E80-0642-A48A-B6DCA56E66A9}"/>
              </a:ext>
            </a:extLst>
          </p:cNvPr>
          <p:cNvCxnSpPr>
            <a:cxnSpLocks/>
          </p:cNvCxnSpPr>
          <p:nvPr/>
        </p:nvCxnSpPr>
        <p:spPr>
          <a:xfrm flipH="1">
            <a:off x="1187624" y="1196752"/>
            <a:ext cx="64807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1709BD50-8A7C-EF49-8F43-89B083B97711}"/>
              </a:ext>
            </a:extLst>
          </p:cNvPr>
          <p:cNvCxnSpPr>
            <a:cxnSpLocks/>
          </p:cNvCxnSpPr>
          <p:nvPr/>
        </p:nvCxnSpPr>
        <p:spPr>
          <a:xfrm flipH="1">
            <a:off x="2339752" y="1124744"/>
            <a:ext cx="144016" cy="2158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99CF47C7-209A-F742-84C7-F9AA9BBECE29}"/>
              </a:ext>
            </a:extLst>
          </p:cNvPr>
          <p:cNvCxnSpPr>
            <a:cxnSpLocks/>
          </p:cNvCxnSpPr>
          <p:nvPr/>
        </p:nvCxnSpPr>
        <p:spPr>
          <a:xfrm>
            <a:off x="4116181" y="1052736"/>
            <a:ext cx="291776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EEF12CC0-1699-DE44-A085-B5B7B39E6AA1}"/>
              </a:ext>
            </a:extLst>
          </p:cNvPr>
          <p:cNvCxnSpPr/>
          <p:nvPr/>
        </p:nvCxnSpPr>
        <p:spPr>
          <a:xfrm>
            <a:off x="5041231" y="1081692"/>
            <a:ext cx="1102405" cy="918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B61BB5FD-B6A1-B747-AEB7-A8A93D47B4D9}"/>
              </a:ext>
            </a:extLst>
          </p:cNvPr>
          <p:cNvCxnSpPr>
            <a:cxnSpLocks/>
          </p:cNvCxnSpPr>
          <p:nvPr/>
        </p:nvCxnSpPr>
        <p:spPr>
          <a:xfrm>
            <a:off x="7358082" y="1142984"/>
            <a:ext cx="684842" cy="2342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AECB726-AAD0-2047-A309-D1E77D074180}"/>
              </a:ext>
            </a:extLst>
          </p:cNvPr>
          <p:cNvSpPr txBox="1"/>
          <p:nvPr/>
        </p:nvSpPr>
        <p:spPr>
          <a:xfrm>
            <a:off x="80473" y="1969954"/>
            <a:ext cx="279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Читательская грамотность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EDCE8D-CB46-F449-9204-6BAABC9F8C16}"/>
              </a:ext>
            </a:extLst>
          </p:cNvPr>
          <p:cNvSpPr txBox="1"/>
          <p:nvPr/>
        </p:nvSpPr>
        <p:spPr>
          <a:xfrm>
            <a:off x="301752" y="3283077"/>
            <a:ext cx="314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Математическая грамотность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3839DC-6BA6-6C48-867D-FB89CBB4B1CE}"/>
              </a:ext>
            </a:extLst>
          </p:cNvPr>
          <p:cNvSpPr txBox="1"/>
          <p:nvPr/>
        </p:nvSpPr>
        <p:spPr>
          <a:xfrm>
            <a:off x="857224" y="4214818"/>
            <a:ext cx="351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Естественнонаучная грамотность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4894BFB-502F-9842-9791-A901209A927E}"/>
              </a:ext>
            </a:extLst>
          </p:cNvPr>
          <p:cNvSpPr txBox="1"/>
          <p:nvPr/>
        </p:nvSpPr>
        <p:spPr>
          <a:xfrm>
            <a:off x="3214128" y="3764811"/>
            <a:ext cx="271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Финансовая грамотность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FFD1403-2231-B54F-B5DC-14DB6588A2BD}"/>
              </a:ext>
            </a:extLst>
          </p:cNvPr>
          <p:cNvSpPr txBox="1"/>
          <p:nvPr/>
        </p:nvSpPr>
        <p:spPr>
          <a:xfrm>
            <a:off x="4643438" y="2000240"/>
            <a:ext cx="270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Глобальные компетенции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E0B58DE-62BC-CD4F-A33D-48FFCB09BC5C}"/>
              </a:ext>
            </a:extLst>
          </p:cNvPr>
          <p:cNvSpPr txBox="1"/>
          <p:nvPr/>
        </p:nvSpPr>
        <p:spPr>
          <a:xfrm>
            <a:off x="6500827" y="3571876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Креативное мышление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1535885" y="2250273"/>
            <a:ext cx="307183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22EFC4-AF0C-B84A-8BDF-B9C769CE8015}"/>
              </a:ext>
            </a:extLst>
          </p:cNvPr>
          <p:cNvSpPr txBox="1"/>
          <p:nvPr/>
        </p:nvSpPr>
        <p:spPr>
          <a:xfrm>
            <a:off x="1763688" y="228600"/>
            <a:ext cx="53589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Факторы, влияющие на развитие</a:t>
            </a:r>
          </a:p>
          <a:p>
            <a:r>
              <a:rPr lang="ru-RU" sz="2800" b="1" dirty="0"/>
              <a:t> функциональной  грамотности:</a:t>
            </a:r>
          </a:p>
          <a:p>
            <a:endParaRPr lang="ru-RU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A47690-5EB4-EC4D-98CC-1B799A5F7C35}"/>
              </a:ext>
            </a:extLst>
          </p:cNvPr>
          <p:cNvSpPr txBox="1"/>
          <p:nvPr/>
        </p:nvSpPr>
        <p:spPr>
          <a:xfrm>
            <a:off x="1214414" y="1857364"/>
            <a:ext cx="76136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Содержание образования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Формы и методы обучения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Система диагностики и оценки учебных достижений обучающихся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-Система дополнительного образования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Наличие дружелюбной образовательной среды, основанной на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принципах   партнерства</a:t>
            </a:r>
            <a:endParaRPr lang="ru-RU" dirty="0"/>
          </a:p>
          <a:p>
            <a:endParaRPr lang="ru-RU" dirty="0"/>
          </a:p>
          <a:p>
            <a:r>
              <a:rPr lang="ru-RU" dirty="0"/>
              <a:t>- Активная роль родителей в процессе обучения и воспитания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цей\Downloads\Снимок экрана 2021—10—28 в 09.17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80980"/>
            <a:ext cx="3500462" cy="6223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2136</TotalTime>
  <Words>310</Words>
  <Application>Microsoft Office PowerPoint</Application>
  <PresentationFormat>Экран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Программа педагогического совета:</vt:lpstr>
      <vt:lpstr>Слайд 3</vt:lpstr>
      <vt:lpstr> </vt:lpstr>
      <vt:lpstr> 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Лицей</cp:lastModifiedBy>
  <cp:revision>331</cp:revision>
  <dcterms:modified xsi:type="dcterms:W3CDTF">2021-10-28T06:32:47Z</dcterms:modified>
</cp:coreProperties>
</file>